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handoutMasterIdLst>
    <p:handoutMasterId r:id="rId18"/>
  </p:handoutMasterIdLst>
  <p:sldIdLst>
    <p:sldId id="276" r:id="rId2"/>
    <p:sldId id="295" r:id="rId3"/>
    <p:sldId id="379" r:id="rId4"/>
    <p:sldId id="304" r:id="rId5"/>
    <p:sldId id="380" r:id="rId6"/>
    <p:sldId id="381" r:id="rId7"/>
    <p:sldId id="382" r:id="rId8"/>
    <p:sldId id="383" r:id="rId9"/>
    <p:sldId id="391" r:id="rId10"/>
    <p:sldId id="386" r:id="rId11"/>
    <p:sldId id="387" r:id="rId12"/>
    <p:sldId id="388" r:id="rId13"/>
    <p:sldId id="389" r:id="rId14"/>
    <p:sldId id="390" r:id="rId15"/>
    <p:sldId id="385" r:id="rId16"/>
  </p:sldIdLst>
  <p:sldSz cx="9144000" cy="6858000" type="screen4x3"/>
  <p:notesSz cx="7010400" cy="929640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redný štýl 3 - zvýrazneni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Štýl s motívom 2 - zvýrazneni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vetlý štýl 2 - zvýrazneni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vetlý štýl 3 - zvýrazneni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redný štýl 1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redný štýl 4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Tmavý štýl 1 - zvýrazneni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Tmavý štýl 2 - zvýraznenie 5/zvýrazneni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89" d="100"/>
          <a:sy n="89" d="100"/>
        </p:scale>
        <p:origin x="1258" y="58"/>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970159" y="1"/>
            <a:ext cx="3038604" cy="466752"/>
          </a:xfrm>
          <a:prstGeom prst="rect">
            <a:avLst/>
          </a:prstGeom>
        </p:spPr>
        <p:txBody>
          <a:bodyPr vert="horz" lIns="91440" tIns="45720" rIns="91440" bIns="45720" rtlCol="0"/>
          <a:lstStyle>
            <a:lvl1pPr algn="r">
              <a:defRPr sz="1200"/>
            </a:lvl1pPr>
          </a:lstStyle>
          <a:p>
            <a:fld id="{8A9EE525-4B13-4BB8-A988-8378A5F37A44}" type="datetimeFigureOut">
              <a:rPr lang="sk-SK" smtClean="0"/>
              <a:pPr/>
              <a:t>26.09.2017</a:t>
            </a:fld>
            <a:endParaRPr lang="sk-SK"/>
          </a:p>
        </p:txBody>
      </p:sp>
      <p:sp>
        <p:nvSpPr>
          <p:cNvPr id="4" name="Zástupný symbol päty 3"/>
          <p:cNvSpPr>
            <a:spLocks noGrp="1"/>
          </p:cNvSpPr>
          <p:nvPr>
            <p:ph type="ftr" sz="quarter" idx="2"/>
          </p:nvPr>
        </p:nvSpPr>
        <p:spPr>
          <a:xfrm>
            <a:off x="0" y="8829648"/>
            <a:ext cx="3038604" cy="466752"/>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970159" y="8829648"/>
            <a:ext cx="3038604" cy="466752"/>
          </a:xfrm>
          <a:prstGeom prst="rect">
            <a:avLst/>
          </a:prstGeom>
        </p:spPr>
        <p:txBody>
          <a:bodyPr vert="horz" lIns="91440" tIns="45720" rIns="91440" bIns="45720" rtlCol="0" anchor="b"/>
          <a:lstStyle>
            <a:lvl1pPr algn="r">
              <a:defRPr sz="1200"/>
            </a:lvl1pPr>
          </a:lstStyle>
          <a:p>
            <a:fld id="{6B6FFB1E-B4CE-4E79-AF0B-4CD242278306}" type="slidenum">
              <a:rPr lang="sk-SK" smtClean="0"/>
              <a:pPr/>
              <a:t>‹#›</a:t>
            </a:fld>
            <a:endParaRPr lang="sk-SK"/>
          </a:p>
        </p:txBody>
      </p:sp>
    </p:spTree>
    <p:extLst>
      <p:ext uri="{BB962C8B-B14F-4D97-AF65-F5344CB8AC3E}">
        <p14:creationId xmlns:p14="http://schemas.microsoft.com/office/powerpoint/2010/main" val="313946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7956F4-E23E-4CA6-9206-7BF7C18813F2}" type="datetimeFigureOut">
              <a:rPr lang="sk-SK" smtClean="0"/>
              <a:pPr/>
              <a:t>26.09.2017</a:t>
            </a:fld>
            <a:endParaRPr lang="sk-SK"/>
          </a:p>
        </p:txBody>
      </p:sp>
      <p:sp>
        <p:nvSpPr>
          <p:cNvPr id="4" name="Zástupný symbol obrazu snímky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82FE273-3BE1-4904-BBCB-1C468CCF355C}" type="slidenum">
              <a:rPr lang="sk-SK" smtClean="0"/>
              <a:pPr/>
              <a:t>‹#›</a:t>
            </a:fld>
            <a:endParaRPr lang="sk-SK"/>
          </a:p>
        </p:txBody>
      </p:sp>
    </p:spTree>
    <p:extLst>
      <p:ext uri="{BB962C8B-B14F-4D97-AF65-F5344CB8AC3E}">
        <p14:creationId xmlns:p14="http://schemas.microsoft.com/office/powerpoint/2010/main" val="246321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9494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71529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9522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39503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54008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26.09.2017</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00757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26.09.2017</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4368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26.09.2017</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405473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26.09.2017</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27671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26.09.2017</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80753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26.09.2017</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975938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26.09.2017</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787509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11" name="Obdĺžnik 10"/>
          <p:cNvSpPr/>
          <p:nvPr/>
        </p:nvSpPr>
        <p:spPr>
          <a:xfrm>
            <a:off x="408791" y="692696"/>
            <a:ext cx="8339673" cy="4632037"/>
          </a:xfrm>
          <a:prstGeom prst="rect">
            <a:avLst/>
          </a:prstGeom>
          <a:gradFill flip="none" rotWithShape="1">
            <a:gsLst>
              <a:gs pos="0">
                <a:schemeClr val="accent6">
                  <a:lumMod val="40000"/>
                  <a:lumOff val="60000"/>
                </a:schemeClr>
              </a:gs>
              <a:gs pos="83000">
                <a:schemeClr val="accent6">
                  <a:lumMod val="20000"/>
                  <a:lumOff val="80000"/>
                </a:schemeClr>
              </a:gs>
            </a:gsLst>
            <a:lin ang="16200000" scaled="1"/>
            <a:tileRect/>
          </a:gradFill>
        </p:spPr>
        <p:txBody>
          <a:bodyPr wrap="square">
            <a:spAutoFit/>
          </a:bodyPr>
          <a:lstStyle/>
          <a:p>
            <a:pPr lvl="0" algn="ctr"/>
            <a:r>
              <a:rPr lang="sk-SK" sz="2000" b="1" dirty="0">
                <a:latin typeface="+mn-lt"/>
              </a:rPr>
              <a:t>Základné informácie ku konaniu o </a:t>
            </a:r>
            <a:r>
              <a:rPr lang="sk-SK" sz="2000" b="1" dirty="0" err="1">
                <a:latin typeface="+mn-lt"/>
              </a:rPr>
              <a:t>ŽoNFP</a:t>
            </a:r>
            <a:endParaRPr lang="sk-SK" sz="2000" dirty="0">
              <a:latin typeface="+mn-lt"/>
            </a:endParaRPr>
          </a:p>
          <a:p>
            <a:endParaRPr lang="sk-SK" sz="2000" dirty="0">
              <a:latin typeface="+mn-lt"/>
            </a:endParaRPr>
          </a:p>
          <a:p>
            <a:pPr algn="just">
              <a:spcBef>
                <a:spcPts val="600"/>
              </a:spcBef>
              <a:spcAft>
                <a:spcPts val="600"/>
              </a:spcAft>
            </a:pPr>
            <a:r>
              <a:rPr lang="sk-SK" sz="2000" dirty="0">
                <a:latin typeface="+mn-lt"/>
              </a:rPr>
              <a:t>Konanie o </a:t>
            </a:r>
            <a:r>
              <a:rPr lang="sk-SK" sz="2000" dirty="0" err="1">
                <a:latin typeface="+mn-lt"/>
              </a:rPr>
              <a:t>ŽoNFP</a:t>
            </a:r>
            <a:r>
              <a:rPr lang="sk-SK" sz="2000" dirty="0">
                <a:latin typeface="+mn-lt"/>
              </a:rPr>
              <a:t>  začína pri otvorených výzvach doručením </a:t>
            </a:r>
            <a:r>
              <a:rPr lang="sk-SK" sz="2000" dirty="0" err="1">
                <a:latin typeface="+mn-lt"/>
              </a:rPr>
              <a:t>ŽoNFP</a:t>
            </a:r>
            <a:r>
              <a:rPr lang="sk-SK" sz="2000" dirty="0">
                <a:latin typeface="+mn-lt"/>
              </a:rPr>
              <a:t> na SO, pričom lehoty na vydanie rozhodnutia začínajú plynúť dňom nasledujúcim po dni uzávierky príslušného hodnotiaceho kola. </a:t>
            </a:r>
          </a:p>
          <a:p>
            <a:pPr algn="just">
              <a:spcBef>
                <a:spcPts val="600"/>
              </a:spcBef>
              <a:spcAft>
                <a:spcPts val="600"/>
              </a:spcAft>
            </a:pPr>
            <a:r>
              <a:rPr lang="sk-SK" sz="2000" dirty="0">
                <a:latin typeface="+mn-lt"/>
              </a:rPr>
              <a:t>Proces schvaľovania </a:t>
            </a:r>
            <a:r>
              <a:rPr lang="sk-SK" sz="2000" dirty="0" err="1">
                <a:latin typeface="+mn-lt"/>
              </a:rPr>
              <a:t>ŽoNFP</a:t>
            </a:r>
            <a:r>
              <a:rPr lang="sk-SK" sz="2000" dirty="0">
                <a:latin typeface="+mn-lt"/>
              </a:rPr>
              <a:t> sa skladá z nasledovných fáz:</a:t>
            </a:r>
          </a:p>
          <a:p>
            <a:pPr marL="457200" indent="-457200" algn="just">
              <a:spcBef>
                <a:spcPts val="600"/>
              </a:spcBef>
              <a:spcAft>
                <a:spcPts val="600"/>
              </a:spcAft>
              <a:buFont typeface="+mj-lt"/>
              <a:buAutoNum type="alphaLcParenR"/>
            </a:pPr>
            <a:r>
              <a:rPr lang="sk-SK" sz="2000" dirty="0">
                <a:latin typeface="+mn-lt"/>
              </a:rPr>
              <a:t>administratívne overenie </a:t>
            </a:r>
            <a:r>
              <a:rPr lang="sk-SK" sz="2000" dirty="0" err="1">
                <a:latin typeface="+mn-lt"/>
              </a:rPr>
              <a:t>ŽoNFP</a:t>
            </a:r>
            <a:r>
              <a:rPr lang="sk-SK" sz="2000" dirty="0">
                <a:latin typeface="+mn-lt"/>
              </a:rPr>
              <a:t> (obligatórna časť)</a:t>
            </a:r>
          </a:p>
          <a:p>
            <a:pPr marL="457200" indent="-457200" algn="just">
              <a:spcBef>
                <a:spcPts val="600"/>
              </a:spcBef>
              <a:spcAft>
                <a:spcPts val="600"/>
              </a:spcAft>
              <a:buFont typeface="+mj-lt"/>
              <a:buAutoNum type="alphaLcParenR"/>
            </a:pPr>
            <a:r>
              <a:rPr lang="sk-SK" sz="2000" dirty="0">
                <a:latin typeface="+mn-lt"/>
              </a:rPr>
              <a:t>odborné hodnotenie a výber </a:t>
            </a:r>
            <a:r>
              <a:rPr lang="sk-SK" sz="2000" dirty="0" err="1">
                <a:latin typeface="+mn-lt"/>
              </a:rPr>
              <a:t>ŽoNFP</a:t>
            </a:r>
            <a:r>
              <a:rPr lang="sk-SK" sz="2000" dirty="0">
                <a:latin typeface="+mn-lt"/>
              </a:rPr>
              <a:t> (obligatórna časť)</a:t>
            </a:r>
          </a:p>
          <a:p>
            <a:pPr marL="457200" indent="-457200" algn="just">
              <a:spcBef>
                <a:spcPts val="600"/>
              </a:spcBef>
              <a:spcAft>
                <a:spcPts val="600"/>
              </a:spcAft>
              <a:buFont typeface="+mj-lt"/>
              <a:buAutoNum type="alphaLcParenR"/>
            </a:pPr>
            <a:r>
              <a:rPr lang="sk-SK" sz="2000" dirty="0">
                <a:latin typeface="+mn-lt"/>
              </a:rPr>
              <a:t>konanie o opravných prostriedkoch (neobligatórna časť)</a:t>
            </a:r>
          </a:p>
          <a:p>
            <a:pPr algn="just">
              <a:spcBef>
                <a:spcPts val="600"/>
              </a:spcBef>
              <a:spcAft>
                <a:spcPts val="600"/>
              </a:spcAft>
            </a:pPr>
            <a:r>
              <a:rPr lang="sk-SK" sz="2000" dirty="0">
                <a:latin typeface="+mn-lt"/>
              </a:rPr>
              <a:t>Administratívne overenie sa začína overením splnenia podmienok doručenia </a:t>
            </a:r>
            <a:r>
              <a:rPr lang="sk-SK" sz="2000" dirty="0" err="1">
                <a:latin typeface="+mn-lt"/>
              </a:rPr>
              <a:t>ŽoNFP</a:t>
            </a:r>
            <a:r>
              <a:rPr lang="sk-SK" sz="2000" dirty="0">
                <a:latin typeface="+mn-lt"/>
              </a:rPr>
              <a:t> riadne, včas a v určenej forme, pričom po ich overení SO zaregistruje </a:t>
            </a:r>
            <a:r>
              <a:rPr lang="sk-SK" sz="2000" dirty="0" err="1">
                <a:latin typeface="+mn-lt"/>
              </a:rPr>
              <a:t>ŽoNFP</a:t>
            </a:r>
            <a:r>
              <a:rPr lang="sk-SK" sz="2000" dirty="0">
                <a:latin typeface="+mn-lt"/>
              </a:rPr>
              <a:t> v ITMS 2014+.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dirty="0"/>
          </a:p>
          <a:p>
            <a:pPr marL="0" indent="0" algn="ctr">
              <a:lnSpc>
                <a:spcPct val="110000"/>
              </a:lnSpc>
              <a:spcBef>
                <a:spcPts val="600"/>
              </a:spcBef>
              <a:spcAft>
                <a:spcPts val="600"/>
              </a:spcAft>
              <a:buNone/>
            </a:pPr>
            <a:r>
              <a:rPr lang="sk-SK" sz="2000" b="1" dirty="0"/>
              <a:t>Pochybenia</a:t>
            </a:r>
            <a:r>
              <a:rPr lang="sk-SK" sz="2000" dirty="0"/>
              <a:t> </a:t>
            </a:r>
            <a:r>
              <a:rPr lang="sk-SK" sz="2000" b="1" dirty="0"/>
              <a:t>v prílohách „žiadosť o NFP“</a:t>
            </a:r>
          </a:p>
          <a:p>
            <a:pPr marL="457200" indent="-457200" algn="just">
              <a:lnSpc>
                <a:spcPct val="110000"/>
              </a:lnSpc>
              <a:spcBef>
                <a:spcPts val="600"/>
              </a:spcBef>
              <a:spcAft>
                <a:spcPts val="600"/>
              </a:spcAft>
              <a:buFont typeface="+mj-lt"/>
              <a:buAutoNum type="arabicPeriod"/>
            </a:pPr>
            <a:r>
              <a:rPr lang="sk-SK" sz="2000" b="1" dirty="0"/>
              <a:t>Nedoručenie príloh (predovšetkým PD a rozpočtu)</a:t>
            </a:r>
          </a:p>
          <a:p>
            <a:pPr marL="0" indent="0" algn="just">
              <a:lnSpc>
                <a:spcPct val="110000"/>
              </a:lnSpc>
              <a:spcBef>
                <a:spcPts val="600"/>
              </a:spcBef>
              <a:spcAft>
                <a:spcPts val="600"/>
              </a:spcAft>
              <a:buNone/>
            </a:pPr>
            <a:r>
              <a:rPr lang="sk-SK" sz="2000" dirty="0"/>
              <a:t>V takomto prípade SO neviem overiť správnosť aktivity projektu, popisnú časť, ukazovatele ani výšku nárokovaných výdavkov. Žiadateľ síce bude vyzvaný na ich doplnenie no ak SO identifikuje nesúlad alebo pochybenia žiadateľ nebude mať druhu možnosť na ich opravu a vysvetlenie a žiadosť môže byť vyradená z ďalšieho posudzovania.</a:t>
            </a:r>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r>
              <a:rPr lang="sk-SK" sz="2000" dirty="0"/>
              <a:t>Odporúčame podávať kompletné žiadosti so všetkými relevantnými prílohami.</a:t>
            </a:r>
          </a:p>
        </p:txBody>
      </p:sp>
    </p:spTree>
    <p:extLst>
      <p:ext uri="{BB962C8B-B14F-4D97-AF65-F5344CB8AC3E}">
        <p14:creationId xmlns:p14="http://schemas.microsoft.com/office/powerpoint/2010/main" val="200397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2"/>
            </a:pPr>
            <a:r>
              <a:rPr lang="sk-SK" sz="2000" b="1" dirty="0"/>
              <a:t>Príloha č.5 žiadosti – Doklad preukazujúci finančnú spôsobilosť</a:t>
            </a:r>
          </a:p>
          <a:p>
            <a:pPr marL="0" indent="0" algn="just">
              <a:buNone/>
            </a:pPr>
            <a:r>
              <a:rPr lang="sk-SK" sz="2000" dirty="0"/>
              <a:t>Uvádzať prosím všetky náležitosti prílohy to:</a:t>
            </a:r>
            <a:endParaRPr lang="sk-SK" dirty="0"/>
          </a:p>
          <a:p>
            <a:pPr algn="just"/>
            <a:r>
              <a:rPr lang="sk-SK" sz="2000" dirty="0"/>
              <a:t>kód výzvy, </a:t>
            </a:r>
          </a:p>
          <a:p>
            <a:pPr algn="just"/>
            <a:r>
              <a:rPr lang="sk-SK" sz="2000" dirty="0"/>
              <a:t>názov projektu, </a:t>
            </a:r>
          </a:p>
          <a:p>
            <a:pPr algn="just"/>
            <a:r>
              <a:rPr lang="sk-SK" sz="2000" dirty="0"/>
              <a:t>súhlas zastupiteľstva s predložením žiadosti na SO, pričom ciele projektu sú v súlade s platným programom rozvoja obce a platným územným plánom obce ( ak obec má povinnosť mať vypracovanú územnoplánovaciu dokumentáciu), </a:t>
            </a:r>
          </a:p>
          <a:p>
            <a:pPr algn="just"/>
            <a:r>
              <a:rPr lang="sk-SK" sz="2000" dirty="0"/>
              <a:t>súhlas zastupiteľstva so zabezpečením povinného spolufinancovania projektu </a:t>
            </a:r>
            <a:r>
              <a:rPr lang="sk-SK" sz="2000" dirty="0" err="1"/>
              <a:t>t.j</a:t>
            </a:r>
            <a:r>
              <a:rPr lang="sk-SK" sz="2000" dirty="0"/>
              <a:t>. min. 5% z celkových oprávnených výdavkov </a:t>
            </a:r>
          </a:p>
          <a:p>
            <a:pPr algn="just"/>
            <a:r>
              <a:rPr lang="sk-SK" sz="2000" dirty="0"/>
              <a:t>súhlas zastupiteľstva so zabezpečením financovania neoprávnených výdavkov projektu predstavujúcich rozdiel medzi celkovými výdavkami projektu a celkovými oprávnenými výdavkami projektu (napr. ak je projekt nad finančný limit). </a:t>
            </a:r>
          </a:p>
          <a:p>
            <a:pPr marL="0" indent="0" algn="just">
              <a:buNone/>
            </a:pPr>
            <a:r>
              <a:rPr lang="sk-SK" sz="2000" dirty="0"/>
              <a:t>Nepredloženie prílohy, resp. príloha neobsahuje všetky náležitosti má za následok vylúčenie projektu s posudzovania.</a:t>
            </a:r>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212273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3"/>
            </a:pPr>
            <a:r>
              <a:rPr lang="sk-SK" sz="2000" b="1" dirty="0"/>
              <a:t>Príloha č. 6 – uznesenie zastupiteľstva o schválení plánu rozvoja obce a územnoplánovacej dokumentácie (ak relevantné)</a:t>
            </a:r>
          </a:p>
          <a:p>
            <a:pPr marL="0" indent="0" algn="just">
              <a:lnSpc>
                <a:spcPct val="110000"/>
              </a:lnSpc>
              <a:spcBef>
                <a:spcPts val="600"/>
              </a:spcBef>
              <a:spcAft>
                <a:spcPts val="600"/>
              </a:spcAft>
              <a:buNone/>
            </a:pPr>
            <a:r>
              <a:rPr lang="sk-SK" sz="2000" dirty="0"/>
              <a:t>Obec k podaniu žiadosti už musí mať predmetné dokumenty schválené. Nestačí napr. uznesenie o tom, že obec schválila zámer pre vypracovanie PRO alebo, že dokumentácia je už pripravená na schválenie a pod.</a:t>
            </a:r>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r>
              <a:rPr lang="sk-SK" sz="2000" dirty="0"/>
              <a:t>Nepredloženie prílohy, resp. nepotvrdenie schváleného PRO alebo územnoplánovacej dokumentácie (ak relevantné) ma za následok vylúčenie žiadosti z ďalšieho posudzovania. </a:t>
            </a:r>
          </a:p>
        </p:txBody>
      </p:sp>
    </p:spTree>
    <p:extLst>
      <p:ext uri="{BB962C8B-B14F-4D97-AF65-F5344CB8AC3E}">
        <p14:creationId xmlns:p14="http://schemas.microsoft.com/office/powerpoint/2010/main" val="12016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4"/>
            </a:pPr>
            <a:r>
              <a:rPr lang="sk-SK" sz="2000" b="1" dirty="0"/>
              <a:t>Príloha č. 9 – Projektová dokumentácia stavby vrátane </a:t>
            </a:r>
            <a:r>
              <a:rPr lang="sk-SK" sz="2000" b="1" dirty="0" err="1"/>
              <a:t>položkovitého</a:t>
            </a:r>
            <a:r>
              <a:rPr lang="sk-SK" sz="2000" b="1" dirty="0"/>
              <a:t> rozpočtu</a:t>
            </a:r>
          </a:p>
          <a:p>
            <a:pPr algn="just">
              <a:lnSpc>
                <a:spcPct val="110000"/>
              </a:lnSpc>
              <a:spcBef>
                <a:spcPts val="600"/>
              </a:spcBef>
              <a:spcAft>
                <a:spcPts val="600"/>
              </a:spcAft>
              <a:buFontTx/>
              <a:buChar char="-"/>
            </a:pPr>
            <a:r>
              <a:rPr lang="sk-SK" sz="2000" dirty="0"/>
              <a:t>nesúlad výkresovej časti s rozpočtom, resp. popisom v žiadosti 7.2 (chýbajú </a:t>
            </a:r>
            <a:r>
              <a:rPr lang="sk-SK" sz="2000" dirty="0" err="1"/>
              <a:t>nacenené</a:t>
            </a:r>
            <a:r>
              <a:rPr lang="sk-SK" sz="2000" dirty="0"/>
              <a:t> stavebné objekty),</a:t>
            </a:r>
          </a:p>
          <a:p>
            <a:pPr algn="just">
              <a:lnSpc>
                <a:spcPct val="110000"/>
              </a:lnSpc>
              <a:spcBef>
                <a:spcPts val="600"/>
              </a:spcBef>
              <a:spcAft>
                <a:spcPts val="600"/>
              </a:spcAft>
              <a:buFontTx/>
              <a:buChar char="-"/>
            </a:pPr>
            <a:r>
              <a:rPr lang="sk-SK" sz="2000" dirty="0"/>
              <a:t>nesúlad rozpočtu stavby s prílohou č. 8 žiadosti,  </a:t>
            </a:r>
          </a:p>
          <a:p>
            <a:pPr algn="just">
              <a:lnSpc>
                <a:spcPct val="110000"/>
              </a:lnSpc>
              <a:spcBef>
                <a:spcPts val="0"/>
              </a:spcBef>
              <a:spcAft>
                <a:spcPts val="0"/>
              </a:spcAft>
              <a:buFontTx/>
              <a:buChar char="-"/>
            </a:pPr>
            <a:r>
              <a:rPr lang="sk-SK" sz="2000" dirty="0"/>
              <a:t>pri </a:t>
            </a:r>
            <a:r>
              <a:rPr lang="sk-SK" sz="2000" dirty="0" err="1"/>
              <a:t>teplotechnickom</a:t>
            </a:r>
            <a:r>
              <a:rPr lang="sk-SK" sz="2000" dirty="0"/>
              <a:t> posudku chýbajú údaje o „zníženie ročnej spotreby primárnej energie v renovovaných verejných budovách“ a „odhadovanom ročnom znížení emisií skleníkových plynov v renovovaných budovách“ resp. tieto údaje nie sú správne premietnuté do žiadosti (MU č. P0698 a P0150),	</a:t>
            </a:r>
          </a:p>
          <a:p>
            <a:pPr algn="just">
              <a:lnSpc>
                <a:spcPct val="110000"/>
              </a:lnSpc>
              <a:spcBef>
                <a:spcPts val="0"/>
              </a:spcBef>
              <a:spcAft>
                <a:spcPts val="0"/>
              </a:spcAft>
              <a:buFontTx/>
              <a:buChar char="-"/>
            </a:pPr>
            <a:r>
              <a:rPr lang="sk-SK" sz="2000" dirty="0"/>
              <a:t>pri prekročení benchmarkov chýba zdôvodnenie,</a:t>
            </a:r>
          </a:p>
          <a:p>
            <a:pPr algn="just">
              <a:lnSpc>
                <a:spcPct val="110000"/>
              </a:lnSpc>
              <a:spcBef>
                <a:spcPts val="0"/>
              </a:spcBef>
              <a:spcAft>
                <a:spcPts val="0"/>
              </a:spcAft>
              <a:buFontTx/>
              <a:buChar char="-"/>
            </a:pPr>
            <a:r>
              <a:rPr lang="sk-SK" sz="2000" dirty="0"/>
              <a:t>PD nie je opečiatkovaná projektantom a nie je schválená v stavebnom konaní.</a:t>
            </a:r>
          </a:p>
          <a:p>
            <a:pPr marL="0" indent="0" algn="just">
              <a:lnSpc>
                <a:spcPct val="110000"/>
              </a:lnSpc>
              <a:spcBef>
                <a:spcPts val="600"/>
              </a:spcBef>
              <a:spcAft>
                <a:spcPts val="600"/>
              </a:spcAft>
              <a:buNone/>
            </a:pPr>
            <a:r>
              <a:rPr lang="sk-SK" sz="2000" dirty="0"/>
              <a:t>Neodstránenie nesúladu môže viesť k vylúčeniu žiadosti z ďalšieho posudzovania.</a:t>
            </a:r>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378702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904656"/>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5"/>
            </a:pPr>
            <a:r>
              <a:rPr lang="sk-SK" sz="2000" b="1" dirty="0"/>
              <a:t>Príloha č. 8 – časť prieskum trhu</a:t>
            </a:r>
          </a:p>
          <a:p>
            <a:pPr algn="just">
              <a:lnSpc>
                <a:spcPct val="110000"/>
              </a:lnSpc>
              <a:spcBef>
                <a:spcPts val="600"/>
              </a:spcBef>
              <a:spcAft>
                <a:spcPts val="600"/>
              </a:spcAft>
              <a:buFontTx/>
              <a:buChar char="-"/>
            </a:pPr>
            <a:r>
              <a:rPr lang="sk-SK" sz="2000" dirty="0"/>
              <a:t>nepredloženie prieskumu trhu na všetky položky rozpočtu (okrem stavebných prác) – platí pre tie položky, ktoré si žiadateľ nárokuje na preplatenie (napr. MTZ KC),</a:t>
            </a:r>
          </a:p>
          <a:p>
            <a:pPr algn="just">
              <a:lnSpc>
                <a:spcPct val="110000"/>
              </a:lnSpc>
              <a:spcBef>
                <a:spcPts val="600"/>
              </a:spcBef>
              <a:spcAft>
                <a:spcPts val="600"/>
              </a:spcAft>
              <a:buFontTx/>
              <a:buChar char="-"/>
            </a:pPr>
            <a:r>
              <a:rPr lang="sk-SK" sz="2000" dirty="0"/>
              <a:t>prieskum trhu starší ako 3 mesiace ku dňu predloženia žiadosti</a:t>
            </a:r>
          </a:p>
          <a:p>
            <a:pPr algn="just">
              <a:lnSpc>
                <a:spcPct val="110000"/>
              </a:lnSpc>
              <a:spcBef>
                <a:spcPts val="600"/>
              </a:spcBef>
              <a:spcAft>
                <a:spcPts val="600"/>
              </a:spcAft>
              <a:buFontTx/>
              <a:buChar char="-"/>
            </a:pPr>
            <a:r>
              <a:rPr lang="sk-SK" sz="2000" dirty="0"/>
              <a:t>neobsahuje minimálne 5 cenových ponúk (resp. absentuje zdôvodnenie prečo nemožno získať 5 cenových ponúk),</a:t>
            </a:r>
          </a:p>
          <a:p>
            <a:pPr algn="just">
              <a:lnSpc>
                <a:spcPct val="110000"/>
              </a:lnSpc>
              <a:spcBef>
                <a:spcPts val="600"/>
              </a:spcBef>
              <a:spcAft>
                <a:spcPts val="600"/>
              </a:spcAft>
              <a:buFontTx/>
              <a:buChar char="-"/>
            </a:pPr>
            <a:r>
              <a:rPr lang="sk-SK" sz="2000" dirty="0"/>
              <a:t>nesprávne stanovený medián,	</a:t>
            </a:r>
          </a:p>
          <a:p>
            <a:pPr algn="just">
              <a:lnSpc>
                <a:spcPct val="110000"/>
              </a:lnSpc>
              <a:spcBef>
                <a:spcPts val="600"/>
              </a:spcBef>
              <a:spcAft>
                <a:spcPts val="600"/>
              </a:spcAft>
              <a:buFontTx/>
              <a:buChar char="-"/>
            </a:pPr>
            <a:r>
              <a:rPr lang="sk-SK" sz="2000" dirty="0"/>
              <a:t>nesprávne premietnutá suma z prieskumu trhu do rozpočtu projektu,</a:t>
            </a:r>
          </a:p>
          <a:p>
            <a:pPr algn="just">
              <a:lnSpc>
                <a:spcPct val="110000"/>
              </a:lnSpc>
              <a:spcBef>
                <a:spcPts val="600"/>
              </a:spcBef>
              <a:spcAft>
                <a:spcPts val="600"/>
              </a:spcAft>
              <a:buFontTx/>
              <a:buChar char="-"/>
            </a:pPr>
            <a:r>
              <a:rPr lang="sk-SK" sz="2000" dirty="0"/>
              <a:t>Ak je na danú položku hotové VO (z podpísanou realizačnou zmluvou) je potrebné ju predložiť, pričom hodnota položky vychádza z predmetnej zmluvy. </a:t>
            </a:r>
          </a:p>
          <a:p>
            <a:pPr marL="0" indent="0" algn="just">
              <a:lnSpc>
                <a:spcPct val="110000"/>
              </a:lnSpc>
              <a:spcBef>
                <a:spcPts val="600"/>
              </a:spcBef>
              <a:spcAft>
                <a:spcPts val="600"/>
              </a:spcAft>
              <a:buNone/>
            </a:pPr>
            <a:r>
              <a:rPr lang="sk-SK" sz="2000" dirty="0"/>
              <a:t>Nepredloženie prieskumu trhu, resp. neodstránenie nesúladu môže mať za následok vylúčenie výdavkov z financovania.</a:t>
            </a:r>
          </a:p>
          <a:p>
            <a:pPr algn="just">
              <a:lnSpc>
                <a:spcPct val="110000"/>
              </a:lnSpc>
              <a:spcBef>
                <a:spcPts val="600"/>
              </a:spcBef>
              <a:spcAft>
                <a:spcPts val="600"/>
              </a:spcAft>
              <a:buFontTx/>
              <a:buChar char="-"/>
            </a:pPr>
            <a:endParaRPr lang="sk-SK" sz="2000" b="1" dirty="0"/>
          </a:p>
          <a:p>
            <a:pPr algn="just">
              <a:lnSpc>
                <a:spcPct val="110000"/>
              </a:lnSpc>
              <a:spcBef>
                <a:spcPts val="0"/>
              </a:spcBef>
              <a:spcAft>
                <a:spcPts val="0"/>
              </a:spcAft>
              <a:buFontTx/>
              <a:buChar char="-"/>
            </a:pPr>
            <a:endParaRPr lang="sk-SK" sz="2000" dirty="0"/>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352246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548680"/>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r>
              <a:rPr lang="sk-SK" sz="2000" b="1" smtClean="0"/>
              <a:t>Odporúčame žiadateľom </a:t>
            </a:r>
            <a:r>
              <a:rPr lang="sk-SK" sz="2000" b="1" dirty="0"/>
              <a:t>pred odoslaním žiadosti aby</a:t>
            </a:r>
          </a:p>
          <a:p>
            <a:pPr algn="just">
              <a:lnSpc>
                <a:spcPct val="110000"/>
              </a:lnSpc>
              <a:spcBef>
                <a:spcPts val="600"/>
              </a:spcBef>
              <a:spcAft>
                <a:spcPts val="600"/>
              </a:spcAft>
              <a:buFontTx/>
              <a:buChar char="-"/>
            </a:pPr>
            <a:r>
              <a:rPr lang="sk-SK" sz="2000" dirty="0"/>
              <a:t>si „sami pre seba“ objektívne zhodnotili či spĺňajú podmienky poskytnutia príspevku,</a:t>
            </a:r>
          </a:p>
          <a:p>
            <a:pPr algn="just">
              <a:lnSpc>
                <a:spcPct val="110000"/>
              </a:lnSpc>
              <a:spcBef>
                <a:spcPts val="600"/>
              </a:spcBef>
              <a:spcAft>
                <a:spcPts val="600"/>
              </a:spcAft>
              <a:buFontTx/>
              <a:buChar char="-"/>
            </a:pPr>
            <a:r>
              <a:rPr lang="sk-SK" sz="2000" dirty="0"/>
              <a:t>či predkladajú všetky relevantné prílohy a tie spĺňajú požadované náležitosti,</a:t>
            </a:r>
          </a:p>
          <a:p>
            <a:pPr algn="just">
              <a:lnSpc>
                <a:spcPct val="110000"/>
              </a:lnSpc>
              <a:spcBef>
                <a:spcPts val="600"/>
              </a:spcBef>
              <a:spcAft>
                <a:spcPts val="600"/>
              </a:spcAft>
              <a:buFontTx/>
              <a:buChar char="-"/>
            </a:pPr>
            <a:r>
              <a:rPr lang="sk-SK" sz="2000" dirty="0"/>
              <a:t>si skontrolovali súlad údajov vo všetkých textoch,</a:t>
            </a:r>
          </a:p>
          <a:p>
            <a:pPr algn="just">
              <a:lnSpc>
                <a:spcPct val="110000"/>
              </a:lnSpc>
              <a:spcBef>
                <a:spcPts val="600"/>
              </a:spcBef>
              <a:spcAft>
                <a:spcPts val="600"/>
              </a:spcAft>
              <a:buFontTx/>
              <a:buChar char="-"/>
            </a:pPr>
            <a:r>
              <a:rPr lang="sk-SK" sz="2000" dirty="0"/>
              <a:t>objektívne a kriticky zhodnotili žiadosť na základe hodnotiacich kritérií,</a:t>
            </a:r>
          </a:p>
          <a:p>
            <a:pPr algn="just">
              <a:lnSpc>
                <a:spcPct val="110000"/>
              </a:lnSpc>
              <a:spcBef>
                <a:spcPts val="600"/>
              </a:spcBef>
              <a:spcAft>
                <a:spcPts val="600"/>
              </a:spcAft>
              <a:buFontTx/>
              <a:buChar char="-"/>
            </a:pPr>
            <a:r>
              <a:rPr lang="sk-SK" sz="2000" dirty="0"/>
              <a:t>pred odoslaním skontrolovali správnosť údajov a kompletnosť žiadosti (všetky prílohy).</a:t>
            </a:r>
          </a:p>
          <a:p>
            <a:pPr marL="0" indent="0" algn="ctr">
              <a:lnSpc>
                <a:spcPct val="110000"/>
              </a:lnSpc>
              <a:spcBef>
                <a:spcPts val="600"/>
              </a:spcBef>
              <a:spcAft>
                <a:spcPts val="600"/>
              </a:spcAft>
              <a:buNone/>
            </a:pPr>
            <a:r>
              <a:rPr lang="sk-SK" sz="2000" b="1" dirty="0"/>
              <a:t>aby po doručení výzvy na doplnenie resp. vysvetlenie </a:t>
            </a:r>
          </a:p>
          <a:p>
            <a:pPr algn="just">
              <a:lnSpc>
                <a:spcPct val="110000"/>
              </a:lnSpc>
              <a:spcBef>
                <a:spcPts val="600"/>
              </a:spcBef>
              <a:spcAft>
                <a:spcPts val="600"/>
              </a:spcAft>
              <a:buFontTx/>
              <a:buChar char="-"/>
            </a:pPr>
            <a:r>
              <a:rPr lang="sk-SK" sz="2000" dirty="0"/>
              <a:t>sledovali a dodržali lehotu na doručenie,</a:t>
            </a:r>
          </a:p>
          <a:p>
            <a:pPr algn="just">
              <a:lnSpc>
                <a:spcPct val="110000"/>
              </a:lnSpc>
              <a:spcBef>
                <a:spcPts val="600"/>
              </a:spcBef>
              <a:spcAft>
                <a:spcPts val="600"/>
              </a:spcAft>
              <a:buFontTx/>
              <a:buChar char="-"/>
            </a:pPr>
            <a:r>
              <a:rPr lang="sk-SK" sz="2000" dirty="0"/>
              <a:t>vyjadrili sa ku každému bodu doplnenia.</a:t>
            </a:r>
          </a:p>
          <a:p>
            <a:pPr>
              <a:lnSpc>
                <a:spcPct val="110000"/>
              </a:lnSpc>
              <a:spcBef>
                <a:spcPts val="600"/>
              </a:spcBef>
              <a:spcAft>
                <a:spcPts val="600"/>
              </a:spcAft>
              <a:buFontTx/>
              <a:buChar char="-"/>
            </a:pPr>
            <a:endParaRPr lang="sk-SK" sz="2000" dirty="0"/>
          </a:p>
        </p:txBody>
      </p:sp>
    </p:spTree>
    <p:extLst>
      <p:ext uri="{BB962C8B-B14F-4D97-AF65-F5344CB8AC3E}">
        <p14:creationId xmlns:p14="http://schemas.microsoft.com/office/powerpoint/2010/main" val="424967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82296" indent="0" algn="ctr" fontAlgn="auto">
              <a:spcAft>
                <a:spcPts val="0"/>
              </a:spcAft>
              <a:buNone/>
              <a:defRPr/>
            </a:pPr>
            <a:r>
              <a:rPr lang="sk-SK" sz="2000" b="1" dirty="0"/>
              <a:t>Administratívne overenie</a:t>
            </a:r>
          </a:p>
          <a:p>
            <a:pPr marL="82296" indent="0" algn="ctr" fontAlgn="auto">
              <a:spcAft>
                <a:spcPts val="0"/>
              </a:spcAft>
              <a:buNone/>
              <a:defRPr/>
            </a:pPr>
            <a:endParaRPr lang="sk-SK" sz="2000" b="1" dirty="0"/>
          </a:p>
          <a:p>
            <a:pPr marL="82296" indent="0" algn="just" fontAlgn="auto">
              <a:spcAft>
                <a:spcPts val="0"/>
              </a:spcAft>
              <a:buNone/>
              <a:defRPr/>
            </a:pPr>
            <a:r>
              <a:rPr lang="sk-SK" sz="2000" dirty="0"/>
              <a:t>Po registrácii </a:t>
            </a:r>
            <a:r>
              <a:rPr lang="sk-SK" sz="2000" dirty="0" err="1"/>
              <a:t>ŽoNFP</a:t>
            </a:r>
            <a:r>
              <a:rPr lang="sk-SK" sz="2000" dirty="0"/>
              <a:t> sa v rámci administratívneho overenia overuje splnenie základných podmienok poskytnutia príspevku stanovených vo výzve akými sú napr. oprávnenosť žiadateľa, oprávnenosť miesta realizácie projektu, oprávnenosť cieľovej skupiny, oprávnenosť aktivít, súlad s horizontálnymi princípmi a s princípmi </a:t>
            </a:r>
            <a:r>
              <a:rPr lang="sk-SK" sz="2000" dirty="0" err="1"/>
              <a:t>destigmatizácie</a:t>
            </a:r>
            <a:r>
              <a:rPr lang="sk-SK" sz="2000" dirty="0"/>
              <a:t>, </a:t>
            </a:r>
            <a:r>
              <a:rPr lang="sk-SK" sz="2000" dirty="0" err="1"/>
              <a:t>desegregácie</a:t>
            </a:r>
            <a:r>
              <a:rPr lang="sk-SK" sz="2000" dirty="0"/>
              <a:t> a </a:t>
            </a:r>
            <a:r>
              <a:rPr lang="sk-SK" sz="2000" dirty="0" err="1"/>
              <a:t>degetoizácie</a:t>
            </a:r>
            <a:r>
              <a:rPr lang="sk-SK" sz="2000" dirty="0"/>
              <a:t>. </a:t>
            </a:r>
          </a:p>
          <a:p>
            <a:pPr marL="82296" indent="0" algn="just" fontAlgn="auto">
              <a:spcAft>
                <a:spcPts val="0"/>
              </a:spcAft>
              <a:buNone/>
              <a:defRPr/>
            </a:pPr>
            <a:endParaRPr lang="sk-SK" sz="2000" dirty="0"/>
          </a:p>
          <a:p>
            <a:pPr marL="82296" indent="0" algn="just" fontAlgn="auto">
              <a:spcAft>
                <a:spcPts val="0"/>
              </a:spcAft>
              <a:buNone/>
              <a:defRPr/>
            </a:pPr>
            <a:r>
              <a:rPr lang="sk-SK" sz="2000" dirty="0"/>
              <a:t>V prípade ak sú pochybnosti o pravdivosti alebo úplnosti </a:t>
            </a:r>
            <a:r>
              <a:rPr lang="sk-SK" sz="2000" dirty="0" err="1"/>
              <a:t>ŽoNFP</a:t>
            </a:r>
            <a:r>
              <a:rPr lang="sk-SK" sz="2000" dirty="0"/>
              <a:t> alebo jej príloh, resp. boli identifikovaný nesúlad v poskytnutých </a:t>
            </a:r>
            <a:r>
              <a:rPr lang="sk-SK" sz="2000" dirty="0" smtClean="0"/>
              <a:t>údajoch </a:t>
            </a:r>
            <a:r>
              <a:rPr lang="sk-SK" sz="2000" dirty="0"/>
              <a:t>žiadateľovi sa zašle výzva na doplnenie resp. vysvetlenie žiadosti so stanovením lehoty na doplnenie.</a:t>
            </a:r>
          </a:p>
          <a:p>
            <a:pPr marL="82296" indent="0" algn="just" fontAlgn="auto">
              <a:spcAft>
                <a:spcPts val="0"/>
              </a:spcAft>
              <a:buNone/>
              <a:defRPr/>
            </a:pPr>
            <a:endParaRPr lang="sk-SK" sz="2000" dirty="0"/>
          </a:p>
          <a:p>
            <a:pPr marL="82296" indent="0" algn="just" fontAlgn="auto">
              <a:spcAft>
                <a:spcPts val="0"/>
              </a:spcAft>
              <a:buNone/>
              <a:defRPr/>
            </a:pPr>
            <a:r>
              <a:rPr lang="sk-SK" sz="2000" dirty="0"/>
              <a:t>Po doplnení sa opätovne overia podmienky poskytnutia príspevku.</a:t>
            </a:r>
          </a:p>
          <a:p>
            <a:pPr marL="82296" indent="0" algn="just" fontAlgn="auto">
              <a:spcAft>
                <a:spcPts val="0"/>
              </a:spcAft>
              <a:buNone/>
              <a:defRPr/>
            </a:pPr>
            <a:endParaRPr lang="sk-SK" sz="2000" dirty="0"/>
          </a:p>
          <a:p>
            <a:pPr marL="82296" indent="0" algn="just" fontAlgn="auto">
              <a:spcAft>
                <a:spcPts val="0"/>
              </a:spcAft>
              <a:buNone/>
              <a:defRPr/>
            </a:pPr>
            <a:r>
              <a:rPr lang="sk-SK" sz="2000" dirty="0" err="1"/>
              <a:t>ŽoNFP</a:t>
            </a:r>
            <a:r>
              <a:rPr lang="sk-SK" sz="2000" dirty="0"/>
              <a:t>, ktoré splnili podmienky administratívneho overenia postupujú do procesu odborného hodnotenia. “.</a:t>
            </a:r>
          </a:p>
        </p:txBody>
      </p:sp>
    </p:spTree>
    <p:extLst>
      <p:ext uri="{BB962C8B-B14F-4D97-AF65-F5344CB8AC3E}">
        <p14:creationId xmlns:p14="http://schemas.microsoft.com/office/powerpoint/2010/main" val="51855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82296" indent="0" algn="ctr" fontAlgn="auto">
              <a:spcAft>
                <a:spcPts val="0"/>
              </a:spcAft>
              <a:buNone/>
              <a:defRPr/>
            </a:pPr>
            <a:r>
              <a:rPr lang="sk-SK" sz="2000" b="1" dirty="0"/>
              <a:t>Odborné hodnotenie žiadosti</a:t>
            </a:r>
          </a:p>
          <a:p>
            <a:pPr marL="82296" indent="0" algn="ctr" fontAlgn="auto">
              <a:spcAft>
                <a:spcPts val="0"/>
              </a:spcAft>
              <a:buNone/>
              <a:defRPr/>
            </a:pPr>
            <a:endParaRPr lang="sk-SK" sz="2000" b="1" dirty="0"/>
          </a:p>
          <a:p>
            <a:pPr marL="82296" indent="0" algn="just" fontAlgn="auto">
              <a:spcAft>
                <a:spcPts val="0"/>
              </a:spcAft>
              <a:buNone/>
              <a:defRPr/>
            </a:pPr>
            <a:r>
              <a:rPr lang="sk-SK" sz="2000" dirty="0"/>
              <a:t>V rámci odborného hodnotenia sa posudzuje </a:t>
            </a:r>
            <a:r>
              <a:rPr lang="sk-SK" sz="2000" dirty="0" err="1"/>
              <a:t>ŽoNFP</a:t>
            </a:r>
            <a:r>
              <a:rPr lang="sk-SK" sz="2000" dirty="0"/>
              <a:t> podľa dokumentu “Kritériá pre výber projektov OP ĽZ a metodika ich uplatňovania” a „Príručky pre odborného hodnotiteľa.</a:t>
            </a:r>
          </a:p>
          <a:p>
            <a:pPr marL="82296" indent="0" algn="just" fontAlgn="auto">
              <a:spcAft>
                <a:spcPts val="0"/>
              </a:spcAft>
              <a:buNone/>
              <a:defRPr/>
            </a:pPr>
            <a:endParaRPr lang="sk-SK" sz="2000" dirty="0"/>
          </a:p>
          <a:p>
            <a:pPr marL="0" lvl="0" indent="0" algn="just">
              <a:buNone/>
            </a:pPr>
            <a:r>
              <a:rPr lang="sk-SK" sz="2000" dirty="0"/>
              <a:t>Cieľom odborného hodnotenia je posúdiť kvalitatívnu stránku žiadosti, pričom je posudzovaná predovšetkým v oblastiach:</a:t>
            </a:r>
          </a:p>
          <a:p>
            <a:pPr algn="just"/>
            <a:r>
              <a:rPr lang="sk-SK" sz="2000" dirty="0"/>
              <a:t>príspevok navrhovaného projektu k cieľom a výsledkom operačného programu a prioritnej osi</a:t>
            </a:r>
          </a:p>
          <a:p>
            <a:pPr lvl="0" algn="just"/>
            <a:r>
              <a:rPr lang="sk-SK" sz="2000" dirty="0"/>
              <a:t>navrhovaný spôsob realizácie;</a:t>
            </a:r>
          </a:p>
          <a:p>
            <a:pPr lvl="0" algn="just"/>
            <a:r>
              <a:rPr lang="sk-SK" sz="2000" dirty="0"/>
              <a:t>administratívna a prevádzková kapacita;</a:t>
            </a:r>
          </a:p>
          <a:p>
            <a:pPr lvl="0" algn="just"/>
            <a:r>
              <a:rPr lang="sk-SK" sz="2000" dirty="0"/>
              <a:t>finančná a ekonomická stránka projektu.</a:t>
            </a:r>
          </a:p>
        </p:txBody>
      </p:sp>
    </p:spTree>
    <p:extLst>
      <p:ext uri="{BB962C8B-B14F-4D97-AF65-F5344CB8AC3E}">
        <p14:creationId xmlns:p14="http://schemas.microsoft.com/office/powerpoint/2010/main" val="385760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b="1" dirty="0"/>
          </a:p>
          <a:p>
            <a:pPr marL="0" indent="0" algn="just">
              <a:lnSpc>
                <a:spcPct val="110000"/>
              </a:lnSpc>
              <a:spcBef>
                <a:spcPts val="600"/>
              </a:spcBef>
              <a:spcAft>
                <a:spcPts val="600"/>
              </a:spcAft>
              <a:buNone/>
            </a:pPr>
            <a:r>
              <a:rPr lang="sk-SK" sz="2000" b="1" dirty="0"/>
              <a:t>Na záver konania o žiadosti sa vypracujú </a:t>
            </a:r>
            <a:r>
              <a:rPr lang="sk-SK" sz="2000" dirty="0"/>
              <a:t>pre žiadosti:</a:t>
            </a:r>
          </a:p>
          <a:p>
            <a:pPr algn="just">
              <a:lnSpc>
                <a:spcPct val="110000"/>
              </a:lnSpc>
              <a:spcBef>
                <a:spcPts val="600"/>
              </a:spcBef>
              <a:spcAft>
                <a:spcPts val="600"/>
              </a:spcAft>
            </a:pPr>
            <a:r>
              <a:rPr lang="sk-SK" sz="2000" dirty="0"/>
              <a:t>ktoré splnili všetky podmienky konania o žiadosti: </a:t>
            </a:r>
            <a:r>
              <a:rPr lang="sk-SK" sz="2000" b="1" dirty="0"/>
              <a:t>rozhodnutie o schválení,</a:t>
            </a:r>
          </a:p>
          <a:p>
            <a:pPr algn="just">
              <a:lnSpc>
                <a:spcPct val="110000"/>
              </a:lnSpc>
              <a:spcBef>
                <a:spcPts val="600"/>
              </a:spcBef>
              <a:spcAft>
                <a:spcPts val="600"/>
              </a:spcAft>
            </a:pPr>
            <a:r>
              <a:rPr lang="sk-SK" sz="2000" dirty="0"/>
              <a:t>ktoré nesplnili jednu alebo viac podmienok konania o žiadosti: </a:t>
            </a:r>
            <a:r>
              <a:rPr lang="sk-SK" sz="2000" b="1" dirty="0"/>
              <a:t>rozhodnutie o neschválení </a:t>
            </a:r>
            <a:r>
              <a:rPr lang="sk-SK" sz="2000" b="1" dirty="0" err="1"/>
              <a:t>ŽoNFP</a:t>
            </a:r>
            <a:r>
              <a:rPr lang="sk-SK" sz="2000" dirty="0"/>
              <a:t>.</a:t>
            </a:r>
          </a:p>
          <a:p>
            <a:pPr marL="0" indent="0" algn="just">
              <a:lnSpc>
                <a:spcPct val="110000"/>
              </a:lnSpc>
              <a:spcBef>
                <a:spcPts val="600"/>
              </a:spcBef>
              <a:spcAft>
                <a:spcPts val="600"/>
              </a:spcAft>
              <a:buNone/>
            </a:pPr>
            <a:r>
              <a:rPr lang="sk-SK" sz="2000" dirty="0"/>
              <a:t>SO je oprávnený v konaní o </a:t>
            </a:r>
            <a:r>
              <a:rPr lang="sk-SK" sz="2000" dirty="0" err="1"/>
              <a:t>ŽoNFP</a:t>
            </a:r>
            <a:r>
              <a:rPr lang="sk-SK" sz="2000" dirty="0"/>
              <a:t> vydať </a:t>
            </a:r>
            <a:r>
              <a:rPr lang="sk-SK" sz="2000" b="1" dirty="0"/>
              <a:t>rozhodnutie o zastavení konania </a:t>
            </a:r>
            <a:r>
              <a:rPr lang="sk-SK" sz="2000" dirty="0"/>
              <a:t>za podmienok uvedených v § 20  zákona o príspevku z EŠIF (napr. v prípade, ak žiadateľ nedoručil riadne a včas </a:t>
            </a:r>
            <a:r>
              <a:rPr lang="sk-SK" sz="2000" dirty="0" err="1"/>
              <a:t>ŽoNFP</a:t>
            </a:r>
            <a:r>
              <a:rPr lang="sk-SK" sz="2000" dirty="0"/>
              <a:t>, vzal </a:t>
            </a:r>
            <a:r>
              <a:rPr lang="sk-SK" sz="2000" dirty="0" err="1"/>
              <a:t>ŽoNFP</a:t>
            </a:r>
            <a:r>
              <a:rPr lang="sk-SK" sz="2000" dirty="0"/>
              <a:t> späť a pod.).</a:t>
            </a:r>
          </a:p>
          <a:p>
            <a:pPr marL="0" indent="0">
              <a:spcBef>
                <a:spcPts val="600"/>
              </a:spcBef>
              <a:spcAft>
                <a:spcPts val="600"/>
              </a:spcAft>
              <a:buNone/>
            </a:pPr>
            <a:endParaRPr lang="sk-SK" sz="2000" dirty="0"/>
          </a:p>
          <a:p>
            <a:pPr marL="0" indent="0">
              <a:lnSpc>
                <a:spcPct val="110000"/>
              </a:lnSpc>
              <a:spcBef>
                <a:spcPts val="600"/>
              </a:spcBef>
              <a:spcAft>
                <a:spcPts val="600"/>
              </a:spcAft>
              <a:buNone/>
            </a:pPr>
            <a:endParaRPr lang="sk-SK" sz="2000" dirty="0">
              <a:solidFill>
                <a:srgbClr val="FF0000"/>
              </a:solidFill>
            </a:endParaRPr>
          </a:p>
        </p:txBody>
      </p:sp>
    </p:spTree>
    <p:extLst>
      <p:ext uri="{BB962C8B-B14F-4D97-AF65-F5344CB8AC3E}">
        <p14:creationId xmlns:p14="http://schemas.microsoft.com/office/powerpoint/2010/main" val="167152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spcBef>
                <a:spcPts val="600"/>
              </a:spcBef>
              <a:spcAft>
                <a:spcPts val="600"/>
              </a:spcAft>
              <a:buNone/>
            </a:pPr>
            <a:r>
              <a:rPr lang="sk-SK" sz="2000" b="1" dirty="0"/>
              <a:t>Po skončení konania o </a:t>
            </a:r>
            <a:r>
              <a:rPr lang="sk-SK" sz="2000" b="1" dirty="0" err="1"/>
              <a:t>ŽoNFP</a:t>
            </a:r>
            <a:r>
              <a:rPr lang="sk-SK" sz="2000" b="1" dirty="0"/>
              <a:t> </a:t>
            </a:r>
            <a:r>
              <a:rPr lang="sk-SK" sz="2000" dirty="0"/>
              <a:t>sa na webovom sídle zverejňujú informácie o schválených a neschválených </a:t>
            </a:r>
            <a:r>
              <a:rPr lang="sk-SK" sz="2000" dirty="0" err="1"/>
              <a:t>ŽoNFP</a:t>
            </a:r>
            <a:r>
              <a:rPr lang="sk-SK" sz="2000" dirty="0"/>
              <a:t> v nasledovnom rozsahu: </a:t>
            </a:r>
            <a:endParaRPr lang="sk-SK" sz="2000" dirty="0" smtClean="0"/>
          </a:p>
          <a:p>
            <a:pPr marL="0" indent="0" algn="just">
              <a:spcBef>
                <a:spcPts val="600"/>
              </a:spcBef>
              <a:spcAft>
                <a:spcPts val="600"/>
              </a:spcAft>
              <a:buNone/>
            </a:pPr>
            <a:endParaRPr lang="sk-SK" sz="2000" dirty="0"/>
          </a:p>
          <a:p>
            <a:pPr algn="just">
              <a:spcBef>
                <a:spcPts val="600"/>
              </a:spcBef>
              <a:spcAft>
                <a:spcPts val="600"/>
              </a:spcAft>
              <a:buFont typeface="+mj-lt"/>
              <a:buAutoNum type="alphaLcParenR"/>
            </a:pPr>
            <a:r>
              <a:rPr lang="sk-SK" sz="2000" dirty="0"/>
              <a:t>meno a priezvisko fyzickej osoby alebo obchodné meno a identifikačné číslo právnickej osoby, ktorá požiadala o poskytnutie príspevku;</a:t>
            </a:r>
          </a:p>
          <a:p>
            <a:pPr algn="just">
              <a:spcBef>
                <a:spcPts val="600"/>
              </a:spcBef>
              <a:spcAft>
                <a:spcPts val="600"/>
              </a:spcAft>
              <a:buFont typeface="+mj-lt"/>
              <a:buAutoNum type="alphaLcParenR"/>
            </a:pPr>
            <a:r>
              <a:rPr lang="sk-SK" sz="2000" dirty="0"/>
              <a:t>názov projektu;</a:t>
            </a:r>
          </a:p>
          <a:p>
            <a:pPr algn="just">
              <a:spcBef>
                <a:spcPts val="600"/>
              </a:spcBef>
              <a:spcAft>
                <a:spcPts val="600"/>
              </a:spcAft>
              <a:buFont typeface="+mj-lt"/>
              <a:buAutoNum type="alphaLcParenR"/>
            </a:pPr>
            <a:r>
              <a:rPr lang="sk-SK" sz="2000" dirty="0"/>
              <a:t>výška schváleného príspevku (v prípade neschválenia sa uvádzajú dôvody neschválenia </a:t>
            </a:r>
            <a:r>
              <a:rPr lang="sk-SK" sz="2000" dirty="0" err="1"/>
              <a:t>ŽoNFP</a:t>
            </a:r>
            <a:r>
              <a:rPr lang="sk-SK" sz="2000" dirty="0"/>
              <a:t>),</a:t>
            </a:r>
          </a:p>
          <a:p>
            <a:pPr>
              <a:spcBef>
                <a:spcPts val="600"/>
              </a:spcBef>
              <a:spcAft>
                <a:spcPts val="600"/>
              </a:spcAft>
              <a:buFont typeface="+mj-lt"/>
              <a:buAutoNum type="alphaLcParenR"/>
            </a:pPr>
            <a:r>
              <a:rPr lang="sk-SK" sz="2000" dirty="0"/>
              <a:t>d) zoznam všetkých odborných hodnotiteľov (v rozsahu titul, meno, priezvisko), ktorí hodnotili </a:t>
            </a:r>
            <a:r>
              <a:rPr lang="sk-SK" sz="2000" dirty="0" err="1"/>
              <a:t>ŽoNFP</a:t>
            </a:r>
            <a:r>
              <a:rPr lang="sk-SK" sz="2000" dirty="0"/>
              <a:t> v danej výzve.</a:t>
            </a:r>
          </a:p>
          <a:p>
            <a:pPr marL="0" indent="0">
              <a:spcBef>
                <a:spcPts val="600"/>
              </a:spcBef>
              <a:spcAft>
                <a:spcPts val="600"/>
              </a:spcAft>
              <a:buNone/>
            </a:pPr>
            <a:endParaRPr lang="sk-SK" sz="2000" dirty="0"/>
          </a:p>
          <a:p>
            <a:pPr marL="0" indent="0">
              <a:lnSpc>
                <a:spcPct val="110000"/>
              </a:lnSpc>
              <a:spcBef>
                <a:spcPts val="600"/>
              </a:spcBef>
              <a:spcAft>
                <a:spcPts val="600"/>
              </a:spcAft>
              <a:buNone/>
            </a:pPr>
            <a:endParaRPr lang="sk-SK" sz="2000" dirty="0">
              <a:solidFill>
                <a:srgbClr val="FF0000"/>
              </a:solidFill>
            </a:endParaRPr>
          </a:p>
        </p:txBody>
      </p:sp>
    </p:spTree>
    <p:extLst>
      <p:ext uri="{BB962C8B-B14F-4D97-AF65-F5344CB8AC3E}">
        <p14:creationId xmlns:p14="http://schemas.microsoft.com/office/powerpoint/2010/main" val="266756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spcBef>
                <a:spcPts val="600"/>
              </a:spcBef>
              <a:spcAft>
                <a:spcPts val="600"/>
              </a:spcAft>
              <a:buNone/>
            </a:pPr>
            <a:endParaRPr lang="sk-SK" sz="2000" b="1" dirty="0"/>
          </a:p>
          <a:p>
            <a:pPr marL="0" indent="0" algn="ctr">
              <a:spcBef>
                <a:spcPts val="600"/>
              </a:spcBef>
              <a:spcAft>
                <a:spcPts val="600"/>
              </a:spcAft>
              <a:buNone/>
            </a:pPr>
            <a:r>
              <a:rPr lang="sk-SK" sz="2000" b="1" dirty="0"/>
              <a:t>Najčastejšie pochybenia žiadateľov identifikované v procese konania o žiadosti</a:t>
            </a:r>
            <a:endParaRPr lang="sk-SK" sz="2000" dirty="0"/>
          </a:p>
          <a:p>
            <a:pPr marL="0" indent="0">
              <a:spcBef>
                <a:spcPts val="600"/>
              </a:spcBef>
              <a:spcAft>
                <a:spcPts val="600"/>
              </a:spcAft>
              <a:buNone/>
            </a:pPr>
            <a:endParaRPr lang="sk-SK" sz="2000" dirty="0"/>
          </a:p>
          <a:p>
            <a:pPr marL="0" indent="0">
              <a:spcBef>
                <a:spcPts val="600"/>
              </a:spcBef>
              <a:spcAft>
                <a:spcPts val="600"/>
              </a:spcAft>
              <a:buNone/>
            </a:pPr>
            <a:endParaRPr lang="sk-SK" sz="2000" dirty="0"/>
          </a:p>
          <a:p>
            <a:pPr marL="457200" indent="-457200">
              <a:lnSpc>
                <a:spcPct val="110000"/>
              </a:lnSpc>
              <a:spcBef>
                <a:spcPts val="600"/>
              </a:spcBef>
              <a:spcAft>
                <a:spcPts val="600"/>
              </a:spcAft>
              <a:buFont typeface="+mj-lt"/>
              <a:buAutoNum type="arabicPeriod"/>
            </a:pPr>
            <a:r>
              <a:rPr lang="sk-SK" sz="2000" b="1" dirty="0"/>
              <a:t>v samotnej žiadosti </a:t>
            </a:r>
          </a:p>
          <a:p>
            <a:pPr marL="457200" indent="-457200">
              <a:lnSpc>
                <a:spcPct val="110000"/>
              </a:lnSpc>
              <a:spcBef>
                <a:spcPts val="600"/>
              </a:spcBef>
              <a:spcAft>
                <a:spcPts val="600"/>
              </a:spcAft>
              <a:buFont typeface="+mj-lt"/>
              <a:buAutoNum type="arabicPeriod"/>
            </a:pPr>
            <a:r>
              <a:rPr lang="sk-SK" sz="2000" b="1" dirty="0"/>
              <a:t>v prílohách žiadosti</a:t>
            </a:r>
          </a:p>
          <a:p>
            <a:pPr marL="457200" indent="-457200">
              <a:lnSpc>
                <a:spcPct val="110000"/>
              </a:lnSpc>
              <a:spcBef>
                <a:spcPts val="600"/>
              </a:spcBef>
              <a:spcAft>
                <a:spcPts val="600"/>
              </a:spcAft>
              <a:buFont typeface="+mj-lt"/>
              <a:buAutoNum type="arabicPeriod"/>
            </a:pPr>
            <a:r>
              <a:rPr lang="sk-SK" sz="2000" b="1" dirty="0"/>
              <a:t>nedodržanie lehoty na doplnenie</a:t>
            </a:r>
          </a:p>
        </p:txBody>
      </p:sp>
    </p:spTree>
    <p:extLst>
      <p:ext uri="{BB962C8B-B14F-4D97-AF65-F5344CB8AC3E}">
        <p14:creationId xmlns:p14="http://schemas.microsoft.com/office/powerpoint/2010/main" val="3215308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r>
              <a:rPr lang="sk-SK" sz="2000" b="1" dirty="0"/>
              <a:t>Pochybenia</a:t>
            </a:r>
            <a:r>
              <a:rPr lang="sk-SK" sz="2000" dirty="0"/>
              <a:t> </a:t>
            </a:r>
            <a:r>
              <a:rPr lang="sk-SK" sz="2000" b="1" dirty="0"/>
              <a:t>v samotnom dokumente „žiadosť o NFP“</a:t>
            </a:r>
          </a:p>
          <a:p>
            <a:pPr marL="0" indent="0" algn="just">
              <a:lnSpc>
                <a:spcPct val="110000"/>
              </a:lnSpc>
              <a:spcBef>
                <a:spcPts val="600"/>
              </a:spcBef>
              <a:spcAft>
                <a:spcPts val="600"/>
              </a:spcAft>
              <a:buNone/>
            </a:pPr>
            <a:r>
              <a:rPr lang="sk-SK" sz="2000" dirty="0"/>
              <a:t>Predovšetkým chyby formálneho charakteru, resp. nesúlad údajov v rôznych častiach žiadosti a príloh.</a:t>
            </a:r>
          </a:p>
          <a:p>
            <a:pPr marL="0" indent="0" algn="just">
              <a:lnSpc>
                <a:spcPct val="110000"/>
              </a:lnSpc>
              <a:spcBef>
                <a:spcPts val="600"/>
              </a:spcBef>
              <a:spcAft>
                <a:spcPts val="600"/>
              </a:spcAft>
              <a:buNone/>
            </a:pPr>
            <a:r>
              <a:rPr lang="sk-SK" sz="2000" dirty="0"/>
              <a:t>Uvádzame tie najčastejšie:</a:t>
            </a:r>
          </a:p>
          <a:p>
            <a:pPr marL="457200" indent="-457200" algn="just">
              <a:lnSpc>
                <a:spcPct val="110000"/>
              </a:lnSpc>
              <a:spcBef>
                <a:spcPts val="600"/>
              </a:spcBef>
              <a:spcAft>
                <a:spcPts val="600"/>
              </a:spcAft>
              <a:buFont typeface="+mj-lt"/>
              <a:buAutoNum type="arabicPeriod"/>
            </a:pPr>
            <a:r>
              <a:rPr lang="sk-SK" sz="2000" b="1" dirty="0"/>
              <a:t>nesúlad v určení hlavnej aktivity projektu a na ňu naviazaný typ aktivity, resp. nesúlad uvedenej hlavnej aktivity v relevantných častiach žiadosti napr.:</a:t>
            </a:r>
          </a:p>
          <a:p>
            <a:pPr algn="just">
              <a:lnSpc>
                <a:spcPct val="110000"/>
              </a:lnSpc>
              <a:spcBef>
                <a:spcPts val="600"/>
              </a:spcBef>
              <a:spcAft>
                <a:spcPts val="600"/>
              </a:spcAft>
            </a:pPr>
            <a:r>
              <a:rPr lang="sk-SK" sz="2000" dirty="0"/>
              <a:t>nesúlad medzi určením hlavnej aktivity a jej prislúchajúcemu typu aktivity (časť 9 a 10 žiadosti je priradená hlavná aktivita A no typ aktivity je B, v  relevantných prílohách – napr. rozpočet je uvedený typ aktivity B), </a:t>
            </a:r>
          </a:p>
          <a:p>
            <a:pPr>
              <a:lnSpc>
                <a:spcPct val="110000"/>
              </a:lnSpc>
              <a:spcBef>
                <a:spcPts val="600"/>
              </a:spcBef>
              <a:spcAft>
                <a:spcPts val="600"/>
              </a:spcAft>
            </a:pPr>
            <a:r>
              <a:rPr lang="sk-SK" sz="2000" dirty="0"/>
              <a:t>nesúlad popisu spôsobu realizácie v časti 7.2, 9 a 10 žiadosti a projektovej dokumentácie (žiadateľ uvádza v popise 7.2 žiadosti že ide rekonštruovať KC (aktivita A) no z častí 9 a 10 a z PD vyplýva, že ide prestavovať objekt na KC (aktivita B)), </a:t>
            </a:r>
          </a:p>
          <a:p>
            <a:pPr>
              <a:lnSpc>
                <a:spcPct val="110000"/>
              </a:lnSpc>
              <a:spcBef>
                <a:spcPts val="600"/>
              </a:spcBef>
              <a:spcAft>
                <a:spcPts val="600"/>
              </a:spcAft>
            </a:pPr>
            <a:endParaRPr lang="sk-SK" sz="2000" dirty="0"/>
          </a:p>
          <a:p>
            <a:pPr algn="just">
              <a:lnSpc>
                <a:spcPct val="110000"/>
              </a:lnSpc>
              <a:spcBef>
                <a:spcPts val="600"/>
              </a:spcBef>
              <a:spcAft>
                <a:spcPts val="600"/>
              </a:spcAft>
            </a:pPr>
            <a:endParaRPr lang="sk-SK" sz="2000" dirty="0"/>
          </a:p>
        </p:txBody>
      </p:sp>
    </p:spTree>
    <p:extLst>
      <p:ext uri="{BB962C8B-B14F-4D97-AF65-F5344CB8AC3E}">
        <p14:creationId xmlns:p14="http://schemas.microsoft.com/office/powerpoint/2010/main" val="132113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r>
              <a:rPr lang="sk-SK" sz="2000" dirty="0"/>
              <a:t>Neodstránenie nesúladu môže mať za následok vylúčenie žiadosti z posudzovania.</a:t>
            </a:r>
          </a:p>
          <a:p>
            <a:pPr marL="457200" indent="-457200" algn="just">
              <a:lnSpc>
                <a:spcPct val="110000"/>
              </a:lnSpc>
              <a:spcBef>
                <a:spcPts val="600"/>
              </a:spcBef>
              <a:spcAft>
                <a:spcPts val="600"/>
              </a:spcAft>
              <a:buFont typeface="+mj-lt"/>
              <a:buAutoNum type="arabicPeriod" startAt="2"/>
            </a:pPr>
            <a:r>
              <a:rPr lang="sk-SK" sz="2000" b="1" dirty="0"/>
              <a:t>Nedostatočný popis projektu vo vzťahu k splneniu podmienky súladu s princípmi </a:t>
            </a:r>
            <a:r>
              <a:rPr lang="sk-SK" sz="2000" b="1" dirty="0" err="1"/>
              <a:t>desegregácie</a:t>
            </a:r>
            <a:r>
              <a:rPr lang="sk-SK" sz="2000" b="1" dirty="0"/>
              <a:t>, </a:t>
            </a:r>
            <a:r>
              <a:rPr lang="sk-SK" sz="2000" b="1" dirty="0" err="1"/>
              <a:t>degetoizácie</a:t>
            </a:r>
            <a:r>
              <a:rPr lang="sk-SK" sz="2000" b="1" dirty="0"/>
              <a:t> a </a:t>
            </a:r>
            <a:r>
              <a:rPr lang="sk-SK" sz="2000" b="1" dirty="0" err="1"/>
              <a:t>destigmácie</a:t>
            </a:r>
            <a:r>
              <a:rPr lang="sk-SK" sz="2000" b="1" dirty="0"/>
              <a:t> (viď. prílohu č. 10 výzvy)</a:t>
            </a:r>
          </a:p>
          <a:p>
            <a:pPr marL="0" indent="0" algn="just">
              <a:lnSpc>
                <a:spcPct val="110000"/>
              </a:lnSpc>
              <a:spcBef>
                <a:spcPts val="600"/>
              </a:spcBef>
              <a:spcAft>
                <a:spcPts val="600"/>
              </a:spcAft>
              <a:buNone/>
            </a:pPr>
            <a:r>
              <a:rPr lang="sk-SK" sz="2000" dirty="0"/>
              <a:t>Nedoplnenie údajov môže mať za následok vylúčenie žiadosti z posudzovania.</a:t>
            </a:r>
          </a:p>
          <a:p>
            <a:pPr marL="457200" indent="-457200" algn="just">
              <a:lnSpc>
                <a:spcPct val="110000"/>
              </a:lnSpc>
              <a:spcBef>
                <a:spcPts val="600"/>
              </a:spcBef>
              <a:spcAft>
                <a:spcPts val="600"/>
              </a:spcAft>
              <a:buFont typeface="+mj-lt"/>
              <a:buAutoNum type="arabicPeriod" startAt="3"/>
            </a:pPr>
            <a:r>
              <a:rPr lang="sk-SK" sz="2000" b="1" dirty="0"/>
              <a:t>Nedostatočný popis projektu vo vzťahu k požiadavkám na priestory a vybavenie KC (časť 7.2 žiadosti), resp. jeho nesúlad s PD a rozpočtom</a:t>
            </a:r>
          </a:p>
          <a:p>
            <a:pPr marL="0" indent="0" algn="just">
              <a:lnSpc>
                <a:spcPct val="110000"/>
              </a:lnSpc>
              <a:spcBef>
                <a:spcPts val="600"/>
              </a:spcBef>
              <a:spcAft>
                <a:spcPts val="600"/>
              </a:spcAft>
              <a:buNone/>
            </a:pPr>
            <a:r>
              <a:rPr lang="sk-SK" sz="2000" dirty="0"/>
              <a:t>Odporúčame dôkladne popísať </a:t>
            </a:r>
            <a:r>
              <a:rPr lang="sk-SK" sz="2000" b="1" dirty="0"/>
              <a:t>priestory</a:t>
            </a:r>
            <a:r>
              <a:rPr lang="sk-SK" sz="2000" dirty="0"/>
              <a:t> a </a:t>
            </a:r>
            <a:r>
              <a:rPr lang="sk-SK" sz="2000" b="1" dirty="0"/>
              <a:t>vybavenie</a:t>
            </a:r>
            <a:r>
              <a:rPr lang="sk-SK" sz="2000" dirty="0"/>
              <a:t> KC (musí byť zrejmé, že spĺňa minimálne požiadavky) v zmysle prílohy č. 11 výzvy a tiež zabezpečiť súlad tohto popisu s rozpočtom a projektovou dokumentáciou. </a:t>
            </a:r>
          </a:p>
          <a:p>
            <a:pPr marL="0" indent="0" algn="just">
              <a:lnSpc>
                <a:spcPct val="110000"/>
              </a:lnSpc>
              <a:spcBef>
                <a:spcPts val="600"/>
              </a:spcBef>
              <a:spcAft>
                <a:spcPts val="600"/>
              </a:spcAft>
              <a:buNone/>
            </a:pPr>
            <a:r>
              <a:rPr lang="sk-SK" sz="2000" dirty="0"/>
              <a:t>Neodstránenie nesúladu môže mať za následok vylúčenie žiadosti z posudzovania. </a:t>
            </a:r>
          </a:p>
          <a:p>
            <a:pPr marL="457200" indent="-457200" algn="just">
              <a:lnSpc>
                <a:spcPct val="110000"/>
              </a:lnSpc>
              <a:spcBef>
                <a:spcPts val="600"/>
              </a:spcBef>
              <a:spcAft>
                <a:spcPts val="600"/>
              </a:spcAft>
              <a:buFont typeface="+mj-lt"/>
              <a:buAutoNum type="arabicPeriod" startAt="3"/>
            </a:pPr>
            <a:endParaRPr lang="sk-SK" sz="2000" b="1" dirty="0"/>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175751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dirty="0"/>
          </a:p>
          <a:p>
            <a:pPr marL="457200" indent="-457200" algn="just">
              <a:lnSpc>
                <a:spcPct val="110000"/>
              </a:lnSpc>
              <a:spcBef>
                <a:spcPts val="600"/>
              </a:spcBef>
              <a:spcAft>
                <a:spcPts val="600"/>
              </a:spcAft>
              <a:buFont typeface="+mj-lt"/>
              <a:buAutoNum type="arabicPeriod" startAt="4"/>
            </a:pPr>
            <a:r>
              <a:rPr lang="sk-SK" sz="2000" b="1" dirty="0"/>
              <a:t>Nedostatočný popis projektu, predovšetkým vo vzťahu k spôsobu realizácie projektu (7.2) a administratívnej a prevádzkovej kapacite žiadateľa (7.4)</a:t>
            </a:r>
          </a:p>
          <a:p>
            <a:pPr marL="0" indent="0" algn="just">
              <a:lnSpc>
                <a:spcPct val="110000"/>
              </a:lnSpc>
              <a:spcBef>
                <a:spcPts val="600"/>
              </a:spcBef>
              <a:spcAft>
                <a:spcPts val="600"/>
              </a:spcAft>
              <a:buNone/>
            </a:pPr>
            <a:r>
              <a:rPr lang="sk-SK" sz="2000" dirty="0"/>
              <a:t>Nedoplnenie údajov má vplyv na výšku pridelených bodov v OH, čo v konečnom dôsledku môže viesť k nesplneniu podmienok OH.</a:t>
            </a:r>
          </a:p>
          <a:p>
            <a:pPr marL="0" indent="0">
              <a:lnSpc>
                <a:spcPct val="110000"/>
              </a:lnSpc>
              <a:spcBef>
                <a:spcPts val="600"/>
              </a:spcBef>
              <a:spcAft>
                <a:spcPts val="600"/>
              </a:spcAft>
              <a:buNone/>
            </a:pPr>
            <a:endParaRPr lang="sk-SK" sz="2000" dirty="0"/>
          </a:p>
          <a:p>
            <a:pPr marL="0" indent="0">
              <a:lnSpc>
                <a:spcPct val="110000"/>
              </a:lnSpc>
              <a:spcBef>
                <a:spcPts val="600"/>
              </a:spcBef>
              <a:spcAft>
                <a:spcPts val="600"/>
              </a:spcAft>
              <a:buNone/>
            </a:pPr>
            <a:r>
              <a:rPr lang="sk-SK" sz="2000" dirty="0"/>
              <a:t>Odporúčame </a:t>
            </a:r>
            <a:r>
              <a:rPr lang="sk-SK" sz="2000" b="1" dirty="0"/>
              <a:t>dôslednú kontrolu zadaných údajov </a:t>
            </a:r>
            <a:r>
              <a:rPr lang="sk-SK" sz="2000" dirty="0"/>
              <a:t>v žiadosti či vo vzťahu k ich </a:t>
            </a:r>
            <a:r>
              <a:rPr lang="sk-SK" sz="2000" b="1" dirty="0"/>
              <a:t>rozsahu</a:t>
            </a:r>
            <a:r>
              <a:rPr lang="sk-SK" sz="2000" dirty="0"/>
              <a:t> a </a:t>
            </a:r>
            <a:r>
              <a:rPr lang="sk-SK" sz="2000" b="1" dirty="0"/>
              <a:t>obsahu</a:t>
            </a:r>
            <a:r>
              <a:rPr lang="sk-SK" sz="2000" dirty="0"/>
              <a:t> ako i </a:t>
            </a:r>
            <a:r>
              <a:rPr lang="sk-SK" sz="2000" b="1" dirty="0"/>
              <a:t>súladu údajov </a:t>
            </a:r>
            <a:r>
              <a:rPr lang="sk-SK" sz="2000" dirty="0"/>
              <a:t>v rôznych častiach žiadosti a príloh (najmä vzájomne časti 7.2, 9, 10 a 11 a prílohy PD).</a:t>
            </a:r>
          </a:p>
        </p:txBody>
      </p:sp>
    </p:spTree>
    <p:extLst>
      <p:ext uri="{BB962C8B-B14F-4D97-AF65-F5344CB8AC3E}">
        <p14:creationId xmlns:p14="http://schemas.microsoft.com/office/powerpoint/2010/main" val="4191850870"/>
      </p:ext>
    </p:extLst>
  </p:cSld>
  <p:clrMapOvr>
    <a:masterClrMapping/>
  </p:clrMapOvr>
</p:sld>
</file>

<file path=ppt/theme/theme1.xml><?xml version="1.0" encoding="utf-8"?>
<a:theme xmlns:a="http://schemas.openxmlformats.org/drawingml/2006/main" name="1_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12492</TotalTime>
  <Words>917</Words>
  <Application>Microsoft Office PowerPoint</Application>
  <PresentationFormat>Prezentácia na obrazovke (4:3)</PresentationFormat>
  <Paragraphs>105</Paragraphs>
  <Slides>15</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15</vt:i4>
      </vt:variant>
    </vt:vector>
  </HeadingPairs>
  <TitlesOfParts>
    <vt:vector size="18" baseType="lpstr">
      <vt:lpstr>Arial</vt:lpstr>
      <vt:lpstr>Calibri</vt:lpstr>
      <vt:lpstr>1_Motív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paul sly</dc:creator>
  <cp:lastModifiedBy>Jozef Roško</cp:lastModifiedBy>
  <cp:revision>286</cp:revision>
  <cp:lastPrinted>2016-03-11T14:00:48Z</cp:lastPrinted>
  <dcterms:created xsi:type="dcterms:W3CDTF">2015-06-03T20:40:01Z</dcterms:created>
  <dcterms:modified xsi:type="dcterms:W3CDTF">2017-09-26T11:36:57Z</dcterms:modified>
</cp:coreProperties>
</file>